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  <p:sldMasterId id="2147483662" r:id="rId2"/>
    <p:sldMasterId id="2147483663" r:id="rId3"/>
  </p:sldMasterIdLst>
  <p:notesMasterIdLst>
    <p:notesMasterId r:id="rId2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73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image5.png>
</file>

<file path=ppt/media/image6.gif>
</file>

<file path=ppt/media/image7.jpe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7" name="Google Shape;47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5d8e9cffe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9" name="Google Shape;529;g5d8e9cffe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d8e9cffe1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4" name="Google Shape;534;g5d8e9cffe1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5d8e9cffe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2" name="Google Shape;542;g5d8e9cffe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5d8e9cffe1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7" name="Google Shape;547;g5d8e9cffe1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4" name="Google Shape;55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5d8e9cffe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9" name="Google Shape;559;g5d8e9cffe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5d8e9cffe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6" name="Google Shape;566;g5d8e9cffe1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d96040801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d96040801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5d9604080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5d9604080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5d8e9cffe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1" name="Google Shape;491;g5d8e9cffe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6" name="Google Shape;4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5d8e9cffe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3" name="Google Shape;503;g5d8e9cffe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d8e9cffe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8" name="Google Shape;508;g5d8e9cffe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3eb253c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3" name="Google Shape;513;g33eb253c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3eb253c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3" name="Google Shape;513;g33eb253c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8461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6b87eadd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1" name="Google Shape;521;g6b87eadd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">
  <p:cSld name="TITLE_1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34" name="Google Shape;34;p2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35" name="Google Shape;35;p2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36" name="Google Shape;36;p2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7" name="Google Shape;37;p2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38" name="Google Shape;38;p2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39" name="Google Shape;39;p2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0" name="Google Shape;40;p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" name="Google Shape;65;p2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69" name="Google Shape;69;p2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3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398" name="Google Shape;398;p13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399" name="Google Shape;399;p13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400" name="Google Shape;400;p13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01" name="Google Shape;401;p13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02" name="Google Shape;402;p13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03" name="Google Shape;403;p13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404" name="Google Shape;404;p1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429;p13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13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3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13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 graph">
  <p:cSld name="BLANK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4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435" name="Google Shape;435;p14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436" name="Google Shape;436;p14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437" name="Google Shape;437;p14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38" name="Google Shape;438;p14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39" name="Google Shape;439;p14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40" name="Google Shape;440;p14"/>
          <p:cNvGrpSpPr/>
          <p:nvPr/>
        </p:nvGrpSpPr>
        <p:grpSpPr>
          <a:xfrm>
            <a:off x="-42837" y="633488"/>
            <a:ext cx="9229575" cy="642788"/>
            <a:chOff x="-42837" y="4443488"/>
            <a:chExt cx="9229575" cy="642788"/>
          </a:xfrm>
        </p:grpSpPr>
        <p:sp>
          <p:nvSpPr>
            <p:cNvPr id="441" name="Google Shape;441;p1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466;p14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14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14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14"/>
          <p:cNvSpPr txBox="1">
            <a:spLocks noGrp="1"/>
          </p:cNvSpPr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73" name="Google Shape;473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74" name="Google Shape;47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ll graph">
  <p:cSld name="All graph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99" name="Google Shape;99;p4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100" name="Google Shape;100;p4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101" name="Google Shape;101;p4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02" name="Google Shape;102;p4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03" name="Google Shape;103;p4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104" name="Google Shape;104;p4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105" name="Google Shape;105;p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" name="Google Shape;130;p4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4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4"/>
          <p:cNvSpPr txBox="1">
            <a:spLocks noGrp="1"/>
          </p:cNvSpPr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1 column" type="tx">
  <p:cSld name="TITLE_AND_BOD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6" name="Google Shape;136;p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7" name="Google Shape;137;p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138" name="Google Shape;138;p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139" name="Google Shape;139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40" name="Google Shape;140;p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41" name="Google Shape;141;p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42" name="Google Shape;142;p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143" name="Google Shape;143;p5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144" name="Google Shape;144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" name="Google Shape;169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">
  <p:cSld name="TITLE_1"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174" name="Google Shape;174;p6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175" name="Google Shape;175;p6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176" name="Google Shape;176;p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77" name="Google Shape;177;p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78" name="Google Shape;178;p6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179" name="Google Shape;179;p6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180" name="Google Shape;180;p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" name="Google Shape;205;p6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6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6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6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09" name="Google Shape;209;p6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+ 3 columns">
  <p:cSld name="TITLE_AND_TWO_COLUMNS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◉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" name="Google Shape;212;p7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3" name="Google Shape;213;p7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4" name="Google Shape;214;p7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15" name="Google Shape;215;p7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sp>
        <p:nvSpPr>
          <p:cNvPr id="216" name="Google Shape;216;p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217" name="Google Shape;217;p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18" name="Google Shape;218;p7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219" name="Google Shape;219;p7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220" name="Google Shape;220;p7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sm" len="sm"/>
              <a:tailEnd type="none" w="sm" len="sm"/>
            </a:ln>
          </p:spPr>
        </p:sp>
      </p:grpSp>
      <p:grpSp>
        <p:nvGrpSpPr>
          <p:cNvPr id="221" name="Google Shape;221;p7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222" name="Google Shape;222;p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" name="Google Shape;247;p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7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letely blank">
  <p:cSld name="BLANK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281" name="Google Shape;281;p10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282" name="Google Shape;282;p10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283" name="Google Shape;283;p1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84" name="Google Shape;284;p1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85" name="Google Shape;285;p1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86" name="Google Shape;286;p10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287" name="Google Shape;2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10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0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0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0"/>
          <p:cNvSpPr txBox="1">
            <a:spLocks noGrp="1"/>
          </p:cNvSpPr>
          <p:nvPr>
            <p:ph type="ctrTitle"/>
          </p:nvPr>
        </p:nvSpPr>
        <p:spPr>
          <a:xfrm>
            <a:off x="841650" y="3258250"/>
            <a:ext cx="7454400" cy="6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uli"/>
              <a:buNone/>
              <a:defRPr sz="4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16" name="Google Shape;316;p10"/>
          <p:cNvSpPr txBox="1">
            <a:spLocks noGrp="1"/>
          </p:cNvSpPr>
          <p:nvPr>
            <p:ph type="subTitle" idx="1"/>
          </p:nvPr>
        </p:nvSpPr>
        <p:spPr>
          <a:xfrm>
            <a:off x="2651544" y="4036306"/>
            <a:ext cx="564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Muli"/>
              <a:buNone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1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19" name="Google Shape;319;p1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◉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00A1DF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●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○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■"/>
              <a:defRPr sz="1400">
                <a:solidFill>
                  <a:srgbClr val="001F5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20" name="Google Shape;320;p11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321" name="Google Shape;321;p11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322" name="Google Shape;322;p11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23" name="Google Shape;323;p11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24" name="Google Shape;324;p11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25" name="Google Shape;325;p11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26" name="Google Shape;326;p11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27" name="Google Shape;327;p1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11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1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1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2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001F5B"/>
              </a:buClr>
              <a:buSzPts val="1400"/>
              <a:buFont typeface="Muli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7" name="Google Shape;357;p12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8" name="Google Shape;358;p12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9" name="Google Shape;359;p12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360" name="Google Shape;360;p12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sp>
        <p:nvSpPr>
          <p:cNvPr id="361" name="Google Shape;361;p12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1F5B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362" name="Google Shape;362;p12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63" name="Google Shape;363;p12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64" name="Google Shape;364;p12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65" name="Google Shape;365;p12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1E428A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66" name="Google Shape;366;p12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67" name="Google Shape;367;p1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" name="Google Shape;392;p12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2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1E42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2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12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E428A"/>
              </a:buClr>
              <a:buSzPts val="3000"/>
              <a:buFont typeface="Muli"/>
              <a:buNone/>
              <a:defRPr sz="3000">
                <a:solidFill>
                  <a:srgbClr val="1E428A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0" name="Google Shape;30;p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3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2" name="Google Shape;72;p3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3" name="Google Shape;73;p3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4" name="Google Shape;74;p3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5" name="Google Shape;75;p3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6" name="Google Shape;76;p3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7" name="Google Shape;77;p3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" name="Google Shape;78;p3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" name="Google Shape;79;p3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" name="Google Shape;80;p3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" name="Google Shape;81;p3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" name="Google Shape;82;p3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" name="Google Shape;83;p3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84" name="Google Shape;84;p3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85" name="Google Shape;85;p3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86" name="Google Shape;86;p3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87" name="Google Shape;87;p3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88" name="Google Shape;88;p3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89" name="Google Shape;89;p3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90" name="Google Shape;90;p3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91" name="Google Shape;91;p3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92" name="Google Shape;92;p3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93;p3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94;p3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95" name="Google Shape;95;p3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 i="0" u="none" strike="noStrike" cap="non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6" name="Google Shape;96;p3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9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254" name="Google Shape;254;p9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5" name="Google Shape;255;p9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6" name="Google Shape;256;p9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9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8" name="Google Shape;258;p9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9" name="Google Shape;259;p9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" name="Google Shape;260;p9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1" name="Google Shape;261;p9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2" name="Google Shape;262;p9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9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9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5" name="Google Shape;265;p9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6" name="Google Shape;266;p9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7" name="Google Shape;267;p9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8" name="Google Shape;268;p9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9" name="Google Shape;269;p9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0" name="Google Shape;270;p9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1" name="Google Shape;271;p9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9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3" name="Google Shape;273;p9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9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9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6" name="Google Shape;276;p9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277" name="Google Shape;277;p9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78" name="Google Shape;278;p9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7"/>
          <p:cNvSpPr txBox="1">
            <a:spLocks noGrp="1"/>
          </p:cNvSpPr>
          <p:nvPr>
            <p:ph type="ctrTitle"/>
          </p:nvPr>
        </p:nvSpPr>
        <p:spPr>
          <a:xfrm>
            <a:off x="108975" y="3107350"/>
            <a:ext cx="84879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PT" sz="3600">
                <a:latin typeface="Muli"/>
                <a:ea typeface="Muli"/>
                <a:cs typeface="Muli"/>
                <a:sym typeface="Muli"/>
              </a:rPr>
              <a:t>Hackathon</a:t>
            </a:r>
            <a:endParaRPr sz="360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480" name="Google Shape;4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8850" y="80450"/>
            <a:ext cx="1538125" cy="191980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17"/>
          <p:cNvSpPr txBox="1"/>
          <p:nvPr/>
        </p:nvSpPr>
        <p:spPr>
          <a:xfrm>
            <a:off x="3333666" y="3783725"/>
            <a:ext cx="52146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 err="1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August</a:t>
            </a:r>
            <a:r>
              <a:rPr lang="pt-PT" sz="24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2nd, 2020</a:t>
            </a:r>
            <a:endParaRPr sz="2400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5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pt-PT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</a:t>
            </a:r>
            <a:r>
              <a:rPr lang="pt-PT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pt-PT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pt-PT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Model selection</a:t>
            </a:r>
            <a:endParaRPr sz="36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499;p20">
            <a:extLst>
              <a:ext uri="{FF2B5EF4-FFF2-40B4-BE49-F238E27FC236}">
                <a16:creationId xmlns:a16="http://schemas.microsoft.com/office/drawing/2014/main" id="{CC26A784-9143-4F46-A092-EE0644E5A98B}"/>
              </a:ext>
            </a:extLst>
          </p:cNvPr>
          <p:cNvSpPr/>
          <p:nvPr/>
        </p:nvSpPr>
        <p:spPr>
          <a:xfrm>
            <a:off x="161429" y="204764"/>
            <a:ext cx="5538893" cy="4360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/>
            <a:r>
              <a:rPr lang="en-US" sz="1600" b="1" dirty="0">
                <a:solidFill>
                  <a:srgbClr val="001F5B"/>
                </a:solidFill>
                <a:latin typeface="Muli"/>
              </a:rPr>
              <a:t>Baseline Model</a:t>
            </a:r>
          </a:p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</a:rPr>
              <a:t>Default Logistic regression with 6 features  </a:t>
            </a:r>
          </a:p>
          <a:p>
            <a:pPr lvl="0" algn="just"/>
            <a:endParaRPr lang="en-US" sz="500" dirty="0">
              <a:solidFill>
                <a:srgbClr val="001F5B"/>
              </a:solidFill>
              <a:latin typeface="Muli"/>
            </a:endParaRPr>
          </a:p>
          <a:p>
            <a:pPr algn="just"/>
            <a:r>
              <a:rPr lang="pt-PT" dirty="0">
                <a:solidFill>
                  <a:srgbClr val="001F5B"/>
                </a:solidFill>
                <a:latin typeface="Muli"/>
              </a:rPr>
              <a:t>AUROC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Test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 (train.csv)  = 0.902288</a:t>
            </a:r>
          </a:p>
          <a:p>
            <a:pPr algn="just"/>
            <a:r>
              <a:rPr lang="pt-PT" b="1" dirty="0">
                <a:solidFill>
                  <a:srgbClr val="00B0F0"/>
                </a:solidFill>
                <a:latin typeface="Muli"/>
              </a:rPr>
              <a:t>AUROC test.csv = 0.830</a:t>
            </a:r>
          </a:p>
          <a:p>
            <a:pPr algn="just"/>
            <a:endParaRPr lang="pt-PT" b="1" dirty="0">
              <a:solidFill>
                <a:srgbClr val="00B0F0"/>
              </a:solidFill>
              <a:latin typeface="Muli"/>
            </a:endParaRPr>
          </a:p>
          <a:p>
            <a:pPr algn="just"/>
            <a:r>
              <a:rPr lang="en-US" b="1" dirty="0">
                <a:solidFill>
                  <a:srgbClr val="001F5B"/>
                </a:solidFill>
                <a:latin typeface="Muli"/>
              </a:rPr>
              <a:t>Version 2</a:t>
            </a:r>
          </a:p>
          <a:p>
            <a:pPr lvl="0" algn="just"/>
            <a:r>
              <a:rPr lang="en-US" dirty="0">
                <a:solidFill>
                  <a:srgbClr val="001F5B"/>
                </a:solidFill>
                <a:latin typeface="Muli"/>
              </a:rPr>
              <a:t>Decision Tree with 6 features </a:t>
            </a:r>
          </a:p>
          <a:p>
            <a:pPr algn="just"/>
            <a:endParaRPr lang="pt-PT" sz="500" dirty="0">
              <a:solidFill>
                <a:srgbClr val="001F5B"/>
              </a:solidFill>
              <a:latin typeface="Muli"/>
            </a:endParaRPr>
          </a:p>
          <a:p>
            <a:pPr algn="just"/>
            <a:r>
              <a:rPr lang="pt-PT" dirty="0">
                <a:solidFill>
                  <a:srgbClr val="001F5B"/>
                </a:solidFill>
                <a:latin typeface="Muli"/>
              </a:rPr>
              <a:t>AUROC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Test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 (train.csv) = 0.90406</a:t>
            </a:r>
          </a:p>
          <a:p>
            <a:pPr algn="just"/>
            <a:endParaRPr lang="pt-PT" dirty="0">
              <a:solidFill>
                <a:srgbClr val="001F5B"/>
              </a:solidFill>
              <a:latin typeface="Muli"/>
            </a:endParaRPr>
          </a:p>
          <a:p>
            <a:pPr algn="just"/>
            <a:endParaRPr lang="pt-PT" dirty="0">
              <a:solidFill>
                <a:srgbClr val="001F5B"/>
              </a:solidFill>
              <a:latin typeface="Muli"/>
            </a:endParaRPr>
          </a:p>
          <a:p>
            <a:pPr algn="just"/>
            <a:r>
              <a:rPr lang="en-US" b="1" dirty="0">
                <a:solidFill>
                  <a:srgbClr val="001F5B"/>
                </a:solidFill>
                <a:latin typeface="Muli"/>
              </a:rPr>
              <a:t>Other versions</a:t>
            </a:r>
          </a:p>
          <a:p>
            <a:pPr algn="just"/>
            <a:r>
              <a:rPr lang="en-US" dirty="0" err="1">
                <a:solidFill>
                  <a:srgbClr val="001F5B"/>
                </a:solidFill>
                <a:latin typeface="Muli"/>
              </a:rPr>
              <a:t>Adicional</a:t>
            </a:r>
            <a:r>
              <a:rPr lang="en-US" dirty="0">
                <a:solidFill>
                  <a:srgbClr val="001F5B"/>
                </a:solidFill>
                <a:latin typeface="Muli"/>
              </a:rPr>
              <a:t> features do try to improve previously good results</a:t>
            </a:r>
          </a:p>
          <a:p>
            <a:pPr algn="just"/>
            <a:endParaRPr lang="en-US" dirty="0">
              <a:solidFill>
                <a:srgbClr val="001F5B"/>
              </a:solidFill>
              <a:latin typeface="Muli"/>
            </a:endParaRPr>
          </a:p>
          <a:p>
            <a:pPr algn="just"/>
            <a:r>
              <a:rPr lang="en-US" b="1" dirty="0">
                <a:solidFill>
                  <a:srgbClr val="001F5B"/>
                </a:solidFill>
                <a:latin typeface="Muli"/>
              </a:rPr>
              <a:t>Last version</a:t>
            </a:r>
          </a:p>
          <a:p>
            <a:pPr algn="just"/>
            <a:r>
              <a:rPr lang="en-US" dirty="0">
                <a:solidFill>
                  <a:srgbClr val="001F5B"/>
                </a:solidFill>
                <a:latin typeface="Muli"/>
              </a:rPr>
              <a:t>Default Logistic regression</a:t>
            </a:r>
          </a:p>
          <a:p>
            <a:pPr algn="just"/>
            <a:endParaRPr lang="en-US" sz="500" dirty="0">
              <a:solidFill>
                <a:srgbClr val="001F5B"/>
              </a:solidFill>
              <a:latin typeface="Muli"/>
            </a:endParaRPr>
          </a:p>
          <a:p>
            <a:pPr algn="just"/>
            <a:r>
              <a:rPr lang="pt-PT" dirty="0">
                <a:solidFill>
                  <a:srgbClr val="001F5B"/>
                </a:solidFill>
                <a:latin typeface="Muli"/>
              </a:rPr>
              <a:t>AUROC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Test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 (train.csv) = 0.90547</a:t>
            </a:r>
          </a:p>
          <a:p>
            <a:pPr algn="just"/>
            <a:r>
              <a:rPr lang="pt-PT" b="1" dirty="0">
                <a:solidFill>
                  <a:srgbClr val="00B0F0"/>
                </a:solidFill>
                <a:latin typeface="Muli"/>
              </a:rPr>
              <a:t>AUROC test.csv = 0.830</a:t>
            </a:r>
          </a:p>
          <a:p>
            <a:pPr algn="just"/>
            <a:endParaRPr lang="pt-PT" dirty="0">
              <a:solidFill>
                <a:srgbClr val="001F5B"/>
              </a:solidFill>
              <a:latin typeface="Muli"/>
            </a:endParaRPr>
          </a:p>
          <a:p>
            <a:pPr algn="just"/>
            <a:endParaRPr lang="en-US" dirty="0">
              <a:solidFill>
                <a:srgbClr val="001F5B"/>
              </a:solidFill>
              <a:latin typeface="Muli"/>
            </a:endParaRPr>
          </a:p>
          <a:p>
            <a:pPr algn="just"/>
            <a:endParaRPr lang="en-US" dirty="0">
              <a:solidFill>
                <a:srgbClr val="001F5B"/>
              </a:solidFill>
              <a:latin typeface="Muli"/>
            </a:endParaRPr>
          </a:p>
          <a:p>
            <a:pPr algn="just"/>
            <a:endParaRPr lang="pt-PT" b="1" dirty="0">
              <a:solidFill>
                <a:srgbClr val="001F5B"/>
              </a:solidFill>
              <a:latin typeface="Muli"/>
            </a:endParaRPr>
          </a:p>
        </p:txBody>
      </p:sp>
      <p:sp>
        <p:nvSpPr>
          <p:cNvPr id="536" name="Google Shape;536;p26"/>
          <p:cNvSpPr/>
          <p:nvPr/>
        </p:nvSpPr>
        <p:spPr>
          <a:xfrm>
            <a:off x="161429" y="1142700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6"/>
          <p:cNvSpPr txBox="1">
            <a:spLocks noGrp="1"/>
          </p:cNvSpPr>
          <p:nvPr>
            <p:ph type="title"/>
          </p:nvPr>
        </p:nvSpPr>
        <p:spPr>
          <a:xfrm>
            <a:off x="5067476" y="488096"/>
            <a:ext cx="4076524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 err="1"/>
              <a:t>Model</a:t>
            </a:r>
            <a:r>
              <a:rPr lang="pt-PT" dirty="0"/>
              <a:t> </a:t>
            </a:r>
            <a:r>
              <a:rPr lang="pt-PT" dirty="0" err="1"/>
              <a:t>selection</a:t>
            </a:r>
            <a:endParaRPr dirty="0"/>
          </a:p>
        </p:txBody>
      </p:sp>
      <p:pic>
        <p:nvPicPr>
          <p:cNvPr id="539" name="Google Shape;5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6250" y="1626120"/>
            <a:ext cx="2521673" cy="1891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27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pt-PT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</a:t>
            </a:r>
            <a:r>
              <a:rPr lang="pt-PT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3</a:t>
            </a:r>
            <a:r>
              <a:rPr lang="pt-PT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 </a:t>
            </a:r>
            <a:r>
              <a:rPr lang="pt-PT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Results and discussion</a:t>
            </a:r>
            <a:endParaRPr sz="36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28"/>
          <p:cNvSpPr/>
          <p:nvPr/>
        </p:nvSpPr>
        <p:spPr>
          <a:xfrm>
            <a:off x="539898" y="1662951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28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/>
              <a:t>Results and discussion</a:t>
            </a:r>
            <a:endParaRPr/>
          </a:p>
        </p:txBody>
      </p:sp>
      <p:sp>
        <p:nvSpPr>
          <p:cNvPr id="5" name="Google Shape;499;p20">
            <a:extLst>
              <a:ext uri="{FF2B5EF4-FFF2-40B4-BE49-F238E27FC236}">
                <a16:creationId xmlns:a16="http://schemas.microsoft.com/office/drawing/2014/main" id="{00442817-C3BD-43BD-BB78-A37EE8B722C0}"/>
              </a:ext>
            </a:extLst>
          </p:cNvPr>
          <p:cNvSpPr/>
          <p:nvPr/>
        </p:nvSpPr>
        <p:spPr>
          <a:xfrm>
            <a:off x="2526632" y="1721520"/>
            <a:ext cx="5538893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just"/>
            <a:r>
              <a:rPr lang="en-US" sz="1600" b="1" dirty="0">
                <a:solidFill>
                  <a:srgbClr val="001F5B"/>
                </a:solidFill>
                <a:latin typeface="Muli"/>
              </a:rPr>
              <a:t>The Best Model</a:t>
            </a:r>
          </a:p>
        </p:txBody>
      </p:sp>
      <p:pic>
        <p:nvPicPr>
          <p:cNvPr id="6" name="Picture 2" descr="Troféu de ouro com a placa de identificação - Download Vetores ...">
            <a:extLst>
              <a:ext uri="{FF2B5EF4-FFF2-40B4-BE49-F238E27FC236}">
                <a16:creationId xmlns:a16="http://schemas.microsoft.com/office/drawing/2014/main" id="{DD1D4383-DAC4-42B6-BD03-E14B9C01A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98" y="1585714"/>
            <a:ext cx="1754974" cy="1754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A2970939-CBB8-4D54-A78F-17EF66AEE07E}"/>
              </a:ext>
            </a:extLst>
          </p:cNvPr>
          <p:cNvSpPr/>
          <p:nvPr/>
        </p:nvSpPr>
        <p:spPr>
          <a:xfrm>
            <a:off x="2490332" y="2324428"/>
            <a:ext cx="4128053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00B0F0"/>
                </a:solidFill>
                <a:latin typeface="Muli"/>
              </a:rPr>
              <a:t>AUROC test.csv = 0.83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00B0F0"/>
                </a:solidFill>
                <a:latin typeface="Muli"/>
              </a:rPr>
              <a:t>Good</a:t>
            </a:r>
            <a:r>
              <a:rPr lang="pt-PT" dirty="0">
                <a:solidFill>
                  <a:srgbClr val="00B0F0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B0F0"/>
                </a:solidFill>
                <a:latin typeface="Muli"/>
              </a:rPr>
              <a:t>accuracy</a:t>
            </a:r>
            <a:endParaRPr lang="pt-PT" dirty="0">
              <a:solidFill>
                <a:srgbClr val="00B0F0"/>
              </a:solidFill>
              <a:latin typeface="Mul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00B0F0"/>
                </a:solidFill>
                <a:latin typeface="Muli"/>
              </a:rPr>
              <a:t>Simple</a:t>
            </a:r>
            <a:r>
              <a:rPr lang="pt-PT" dirty="0">
                <a:solidFill>
                  <a:srgbClr val="00B0F0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B0F0"/>
                </a:solidFill>
                <a:latin typeface="Muli"/>
              </a:rPr>
              <a:t>and</a:t>
            </a:r>
            <a:r>
              <a:rPr lang="pt-PT" dirty="0">
                <a:solidFill>
                  <a:srgbClr val="00B0F0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B0F0"/>
                </a:solidFill>
                <a:latin typeface="Muli"/>
              </a:rPr>
              <a:t>intuitive</a:t>
            </a:r>
            <a:r>
              <a:rPr lang="pt-PT" dirty="0">
                <a:solidFill>
                  <a:srgbClr val="00B0F0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B0F0"/>
                </a:solidFill>
                <a:latin typeface="Muli"/>
              </a:rPr>
              <a:t>interpretation</a:t>
            </a:r>
            <a:r>
              <a:rPr lang="pt-PT" dirty="0">
                <a:solidFill>
                  <a:srgbClr val="00B0F0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B0F0"/>
                </a:solidFill>
                <a:latin typeface="Muli"/>
              </a:rPr>
              <a:t>of</a:t>
            </a:r>
            <a:r>
              <a:rPr lang="pt-PT" dirty="0">
                <a:solidFill>
                  <a:srgbClr val="00B0F0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B0F0"/>
                </a:solidFill>
                <a:latin typeface="Muli"/>
              </a:rPr>
              <a:t>the</a:t>
            </a:r>
            <a:r>
              <a:rPr lang="pt-PT" dirty="0">
                <a:solidFill>
                  <a:srgbClr val="00B0F0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B0F0"/>
                </a:solidFill>
                <a:latin typeface="Muli"/>
              </a:rPr>
              <a:t>features</a:t>
            </a:r>
            <a:endParaRPr lang="pt-PT" dirty="0">
              <a:solidFill>
                <a:srgbClr val="00B0F0"/>
              </a:solidFill>
              <a:latin typeface="Mul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29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3. Future Work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0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30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/>
              <a:t>Future work</a:t>
            </a:r>
            <a:endParaRPr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96E8128-A045-40FD-8EF5-19FA2D5E7A86}"/>
              </a:ext>
            </a:extLst>
          </p:cNvPr>
          <p:cNvSpPr/>
          <p:nvPr/>
        </p:nvSpPr>
        <p:spPr>
          <a:xfrm>
            <a:off x="474819" y="1346945"/>
            <a:ext cx="3493264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001F5B"/>
                </a:solidFill>
                <a:latin typeface="Muli"/>
              </a:rPr>
              <a:t>Test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others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kind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of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models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(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like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catboost</a:t>
            </a:r>
            <a:r>
              <a:rPr lang="pt-PT" dirty="0">
                <a:solidFill>
                  <a:srgbClr val="001F5B"/>
                </a:solidFill>
                <a:latin typeface="Muli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001F5B"/>
                </a:solidFill>
                <a:latin typeface="Muli"/>
              </a:rPr>
              <a:t>Hyperparameters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tunning</a:t>
            </a:r>
            <a:endParaRPr lang="pt-PT" dirty="0">
              <a:solidFill>
                <a:srgbClr val="001F5B"/>
              </a:solidFill>
              <a:latin typeface="Mul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>
                <a:solidFill>
                  <a:srgbClr val="001F5B"/>
                </a:solidFill>
                <a:latin typeface="Muli"/>
              </a:rPr>
              <a:t>Implement</a:t>
            </a:r>
            <a:r>
              <a:rPr lang="pt-PT" dirty="0">
                <a:solidFill>
                  <a:srgbClr val="001F5B"/>
                </a:solidFill>
                <a:latin typeface="Muli"/>
              </a:rPr>
              <a:t> more </a:t>
            </a:r>
            <a:r>
              <a:rPr lang="pt-PT" dirty="0" err="1">
                <a:solidFill>
                  <a:srgbClr val="001F5B"/>
                </a:solidFill>
                <a:latin typeface="Muli"/>
              </a:rPr>
              <a:t>features</a:t>
            </a:r>
            <a:endParaRPr lang="pt-PT" dirty="0">
              <a:solidFill>
                <a:srgbClr val="001F5B"/>
              </a:solidFill>
              <a:latin typeface="Mul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>
              <a:solidFill>
                <a:srgbClr val="001F5B"/>
              </a:solidFill>
              <a:latin typeface="Mul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>
              <a:solidFill>
                <a:srgbClr val="001F5B"/>
              </a:solidFill>
              <a:latin typeface="Mul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1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The End!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2"/>
          <p:cNvSpPr txBox="1">
            <a:spLocks noGrp="1"/>
          </p:cNvSpPr>
          <p:nvPr>
            <p:ph type="title"/>
          </p:nvPr>
        </p:nvSpPr>
        <p:spPr>
          <a:xfrm>
            <a:off x="1068925" y="1988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Pun!</a:t>
            </a:r>
            <a:endParaRPr/>
          </a:p>
        </p:txBody>
      </p:sp>
      <p:pic>
        <p:nvPicPr>
          <p:cNvPr id="574" name="Google Shape;5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975" y="1104900"/>
            <a:ext cx="323850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8"/>
          <p:cNvSpPr txBox="1">
            <a:spLocks noGrp="1"/>
          </p:cNvSpPr>
          <p:nvPr>
            <p:ph type="ctrTitle" idx="4294967295"/>
          </p:nvPr>
        </p:nvSpPr>
        <p:spPr>
          <a:xfrm>
            <a:off x="3316075" y="2421550"/>
            <a:ext cx="5142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Team 10</a:t>
            </a:r>
            <a:endParaRPr sz="3000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0CB761E-7EB6-4452-913F-D6169B1D2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953" y="1404612"/>
            <a:ext cx="3193676" cy="31936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9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48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1. </a:t>
            </a:r>
            <a:r>
              <a:rPr lang="pt-PT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Problem description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0"/>
          <p:cNvSpPr/>
          <p:nvPr/>
        </p:nvSpPr>
        <p:spPr>
          <a:xfrm>
            <a:off x="223172" y="1346944"/>
            <a:ext cx="8759300" cy="208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b="0" i="0" u="none" strike="noStrike" cap="none" dirty="0" err="1">
                <a:solidFill>
                  <a:srgbClr val="001F5B"/>
                </a:solidFill>
                <a:latin typeface="Muli"/>
                <a:sym typeface="Muli"/>
              </a:rPr>
              <a:t>Predict</a:t>
            </a:r>
            <a:r>
              <a:rPr lang="pt-PT" sz="1400" b="0" i="0" u="none" strike="noStrike" cap="none" dirty="0">
                <a:solidFill>
                  <a:srgbClr val="001F5B"/>
                </a:solidFill>
                <a:latin typeface="Muli"/>
                <a:sym typeface="Muli"/>
              </a:rPr>
              <a:t> </a:t>
            </a:r>
            <a:r>
              <a:rPr lang="pt-PT" sz="1400" b="0" i="0" u="none" strike="noStrike" cap="none" dirty="0" err="1">
                <a:solidFill>
                  <a:srgbClr val="001F5B"/>
                </a:solidFill>
                <a:latin typeface="Muli"/>
                <a:sym typeface="Muli"/>
              </a:rPr>
              <a:t>the</a:t>
            </a:r>
            <a:r>
              <a:rPr lang="pt-PT" sz="1400" b="0" i="0" u="none" strike="noStrike" cap="none" dirty="0">
                <a:solidFill>
                  <a:srgbClr val="001F5B"/>
                </a:solidFill>
                <a:latin typeface="Muli"/>
                <a:sym typeface="Muli"/>
              </a:rPr>
              <a:t> </a:t>
            </a:r>
            <a:r>
              <a:rPr lang="pt-PT" dirty="0" err="1">
                <a:solidFill>
                  <a:srgbClr val="001F5B"/>
                </a:solidFill>
                <a:latin typeface="Muli"/>
                <a:sym typeface="Muli"/>
              </a:rPr>
              <a:t>probability</a:t>
            </a:r>
            <a:r>
              <a:rPr lang="pt-PT" dirty="0">
                <a:solidFill>
                  <a:srgbClr val="001F5B"/>
                </a:solidFill>
                <a:latin typeface="Muli"/>
                <a:sym typeface="Muli"/>
              </a:rPr>
              <a:t> </a:t>
            </a:r>
            <a:r>
              <a:rPr lang="pt-PT" dirty="0" err="1">
                <a:solidFill>
                  <a:srgbClr val="001F5B"/>
                </a:solidFill>
                <a:latin typeface="Muli"/>
                <a:sym typeface="Muli"/>
              </a:rPr>
              <a:t>of</a:t>
            </a:r>
            <a:r>
              <a:rPr lang="pt-PT" dirty="0">
                <a:solidFill>
                  <a:srgbClr val="001F5B"/>
                </a:solidFill>
                <a:latin typeface="Muli"/>
                <a:sym typeface="Muli"/>
              </a:rPr>
              <a:t> a plane </a:t>
            </a:r>
            <a:r>
              <a:rPr lang="pt-PT" dirty="0" err="1">
                <a:solidFill>
                  <a:srgbClr val="001F5B"/>
                </a:solidFill>
                <a:latin typeface="Muli"/>
                <a:sym typeface="Muli"/>
              </a:rPr>
              <a:t>arrive</a:t>
            </a:r>
            <a:r>
              <a:rPr lang="pt-PT" dirty="0">
                <a:solidFill>
                  <a:srgbClr val="001F5B"/>
                </a:solidFill>
                <a:latin typeface="Muli"/>
                <a:sym typeface="Muli"/>
              </a:rPr>
              <a:t> late* to </a:t>
            </a:r>
            <a:r>
              <a:rPr lang="pt-PT" dirty="0" err="1">
                <a:solidFill>
                  <a:srgbClr val="001F5B"/>
                </a:solidFill>
                <a:latin typeface="Muli"/>
                <a:sym typeface="Muli"/>
              </a:rPr>
              <a:t>its</a:t>
            </a:r>
            <a:r>
              <a:rPr lang="pt-PT" dirty="0">
                <a:solidFill>
                  <a:srgbClr val="001F5B"/>
                </a:solidFill>
                <a:latin typeface="Muli"/>
                <a:sym typeface="Muli"/>
              </a:rPr>
              <a:t> </a:t>
            </a:r>
            <a:r>
              <a:rPr lang="pt-PT" dirty="0" err="1">
                <a:solidFill>
                  <a:srgbClr val="001F5B"/>
                </a:solidFill>
                <a:latin typeface="Muli"/>
                <a:sym typeface="Muli"/>
              </a:rPr>
              <a:t>destination</a:t>
            </a:r>
            <a:r>
              <a:rPr lang="pt-PT" dirty="0">
                <a:solidFill>
                  <a:srgbClr val="001F5B"/>
                </a:solidFill>
                <a:latin typeface="Muli"/>
                <a:sym typeface="Muli"/>
              </a:rPr>
              <a:t>.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PT" sz="1400" b="0" i="0" u="none" strike="noStrike" cap="none" dirty="0">
              <a:solidFill>
                <a:srgbClr val="001F5B"/>
              </a:solidFill>
              <a:latin typeface="Muli"/>
              <a:ea typeface="Arial"/>
              <a:cs typeface="Arial"/>
              <a:sym typeface="Mul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PT" sz="1400" b="0" i="0" u="none" strike="noStrike" cap="none" dirty="0">
              <a:solidFill>
                <a:srgbClr val="001F5B"/>
              </a:solidFill>
              <a:latin typeface="Muli"/>
              <a:ea typeface="Arial"/>
              <a:cs typeface="Arial"/>
              <a:sym typeface="Muli"/>
            </a:endParaRPr>
          </a:p>
          <a:p>
            <a:pPr lvl="0" algn="just"/>
            <a:r>
              <a:rPr lang="en-US" b="1" dirty="0">
                <a:solidFill>
                  <a:srgbClr val="001F5B"/>
                </a:solidFill>
                <a:latin typeface="Muli"/>
              </a:rPr>
              <a:t>Challenges: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  <a:latin typeface="Muli"/>
              </a:rPr>
              <a:t>It is our first hackathon 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The database has time dependencies, so it is necessary to be careful on how to split it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Most of the features have high cardinality, so it is necessary to treat it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A lot of </a:t>
            </a:r>
            <a:r>
              <a:rPr lang="en-US" dirty="0" err="1">
                <a:solidFill>
                  <a:srgbClr val="001F5B"/>
                </a:solidFill>
                <a:latin typeface="Muli"/>
              </a:rPr>
              <a:t>ideias</a:t>
            </a:r>
            <a:r>
              <a:rPr lang="en-US" dirty="0">
                <a:solidFill>
                  <a:srgbClr val="001F5B"/>
                </a:solidFill>
                <a:latin typeface="Muli"/>
              </a:rPr>
              <a:t> and a short time to implement</a:t>
            </a:r>
          </a:p>
          <a:p>
            <a:pPr lvl="0" algn="just"/>
            <a:endParaRPr lang="en-US" dirty="0">
              <a:solidFill>
                <a:srgbClr val="001F5B"/>
              </a:solidFill>
              <a:latin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20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 err="1"/>
              <a:t>Problem</a:t>
            </a:r>
            <a:r>
              <a:rPr lang="pt-PT" dirty="0"/>
              <a:t> </a:t>
            </a:r>
            <a:r>
              <a:rPr lang="pt-PT" dirty="0" err="1"/>
              <a:t>description</a:t>
            </a:r>
            <a:endParaRPr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F0FA1611-727E-44C6-A917-66CB67BCD4CB}"/>
              </a:ext>
            </a:extLst>
          </p:cNvPr>
          <p:cNvSpPr/>
          <p:nvPr/>
        </p:nvSpPr>
        <p:spPr>
          <a:xfrm>
            <a:off x="161364" y="3809486"/>
            <a:ext cx="742277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sz="1050" dirty="0">
                <a:solidFill>
                  <a:srgbClr val="001F5B"/>
                </a:solidFill>
                <a:latin typeface="Muli"/>
              </a:rPr>
              <a:t>*a plane is considered delayed if it arrives more than 15 minutes after the scheduled time</a:t>
            </a:r>
            <a:r>
              <a:rPr lang="en-US" sz="1050" dirty="0">
                <a:solidFill>
                  <a:srgbClr val="1B1D24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1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pt-PT" sz="48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 Workflow</a:t>
            </a:r>
            <a:endParaRPr sz="48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2"/>
          <p:cNvSpPr txBox="1">
            <a:spLocks noGrp="1"/>
          </p:cNvSpPr>
          <p:nvPr>
            <p:ph type="ctrTitle" idx="4294967295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</a:pPr>
            <a:r>
              <a:rPr lang="pt-PT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2</a:t>
            </a:r>
            <a:r>
              <a:rPr lang="pt-PT" sz="3600" b="1" i="0" u="none" strike="noStrike" cap="none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.1 </a:t>
            </a:r>
            <a:r>
              <a:rPr lang="pt-PT"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Data preparation</a:t>
            </a:r>
            <a:endParaRPr sz="3600" b="1" i="0" u="none" strike="noStrike" cap="none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3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/>
              <a:t>EDA (</a:t>
            </a:r>
            <a:r>
              <a:rPr lang="pt-PT" dirty="0" err="1"/>
              <a:t>exploratory</a:t>
            </a:r>
            <a:r>
              <a:rPr lang="pt-PT" dirty="0"/>
              <a:t> data </a:t>
            </a:r>
            <a:r>
              <a:rPr lang="pt-PT" dirty="0" err="1"/>
              <a:t>analysis</a:t>
            </a:r>
            <a:r>
              <a:rPr lang="pt-PT" dirty="0"/>
              <a:t>)</a:t>
            </a:r>
            <a:endParaRPr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EFE3360F-DE7E-473F-9FFD-E9A8A9FFF786}"/>
              </a:ext>
            </a:extLst>
          </p:cNvPr>
          <p:cNvSpPr/>
          <p:nvPr/>
        </p:nvSpPr>
        <p:spPr>
          <a:xfrm>
            <a:off x="1453577" y="1702728"/>
            <a:ext cx="1949824" cy="96482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/>
              <a:t>15 </a:t>
            </a:r>
            <a:r>
              <a:rPr lang="pt-PT" dirty="0" err="1"/>
              <a:t>features</a:t>
            </a:r>
            <a:endParaRPr lang="pt-PT" dirty="0"/>
          </a:p>
          <a:p>
            <a:pPr algn="ctr"/>
            <a:r>
              <a:rPr lang="pt-PT" dirty="0"/>
              <a:t>419.487 </a:t>
            </a:r>
            <a:r>
              <a:rPr lang="pt-PT" dirty="0" err="1"/>
              <a:t>observations</a:t>
            </a:r>
            <a:endParaRPr lang="pt-PT" dirty="0"/>
          </a:p>
        </p:txBody>
      </p:sp>
      <p:sp>
        <p:nvSpPr>
          <p:cNvPr id="10" name="Google Shape;499;p20">
            <a:extLst>
              <a:ext uri="{FF2B5EF4-FFF2-40B4-BE49-F238E27FC236}">
                <a16:creationId xmlns:a16="http://schemas.microsoft.com/office/drawing/2014/main" id="{0AF920DA-350D-4F44-851F-35A878E81E80}"/>
              </a:ext>
            </a:extLst>
          </p:cNvPr>
          <p:cNvSpPr/>
          <p:nvPr/>
        </p:nvSpPr>
        <p:spPr>
          <a:xfrm>
            <a:off x="1130848" y="3081382"/>
            <a:ext cx="3031016" cy="1315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2 repeated features (IDs)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1 features with a unique value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1F5B"/>
                </a:solidFill>
                <a:latin typeface="Muli"/>
              </a:rPr>
              <a:t>NaN</a:t>
            </a:r>
            <a:r>
              <a:rPr lang="en-US" dirty="0">
                <a:solidFill>
                  <a:srgbClr val="001F5B"/>
                </a:solidFill>
                <a:latin typeface="Muli"/>
              </a:rPr>
              <a:t> values to be handle</a:t>
            </a:r>
          </a:p>
          <a:p>
            <a:pPr lvl="0" algn="just"/>
            <a:endParaRPr lang="en-US" dirty="0">
              <a:solidFill>
                <a:srgbClr val="001F5B"/>
              </a:solidFill>
              <a:latin typeface="Mul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CE9A6743-3E06-4DBA-9E84-841E0D679B5A}"/>
              </a:ext>
            </a:extLst>
          </p:cNvPr>
          <p:cNvGrpSpPr/>
          <p:nvPr/>
        </p:nvGrpSpPr>
        <p:grpSpPr>
          <a:xfrm>
            <a:off x="4473095" y="1728501"/>
            <a:ext cx="2795818" cy="1878107"/>
            <a:chOff x="4567225" y="1632696"/>
            <a:chExt cx="2795818" cy="1878107"/>
          </a:xfrm>
        </p:grpSpPr>
        <p:pic>
          <p:nvPicPr>
            <p:cNvPr id="6150" name="Picture 6">
              <a:extLst>
                <a:ext uri="{FF2B5EF4-FFF2-40B4-BE49-F238E27FC236}">
                  <a16:creationId xmlns:a16="http://schemas.microsoft.com/office/drawing/2014/main" id="{37736251-64F2-44F5-886D-F3C5E23F16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67225" y="1632696"/>
              <a:ext cx="2795818" cy="18781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FA9956CC-7A05-4CBC-A59F-0D8333149376}"/>
                </a:ext>
              </a:extLst>
            </p:cNvPr>
            <p:cNvSpPr/>
            <p:nvPr/>
          </p:nvSpPr>
          <p:spPr>
            <a:xfrm>
              <a:off x="5586762" y="2166482"/>
              <a:ext cx="143981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just"/>
              <a:r>
                <a:rPr lang="en-US" dirty="0">
                  <a:solidFill>
                    <a:srgbClr val="001F5B"/>
                  </a:solidFill>
                  <a:latin typeface="Muli"/>
                </a:rPr>
                <a:t>14,8% of delayed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3"/>
          <p:cNvSpPr txBox="1">
            <a:spLocks noGrp="1"/>
          </p:cNvSpPr>
          <p:nvPr>
            <p:ph type="title"/>
          </p:nvPr>
        </p:nvSpPr>
        <p:spPr>
          <a:xfrm>
            <a:off x="894113" y="110191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 err="1"/>
              <a:t>Correlation</a:t>
            </a:r>
            <a:r>
              <a:rPr lang="pt-PT" dirty="0"/>
              <a:t> </a:t>
            </a:r>
            <a:r>
              <a:rPr lang="pt-PT" dirty="0" err="1"/>
              <a:t>Matrix</a:t>
            </a:r>
            <a:endParaRPr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01EE531-3BCD-4A3F-83B0-B0CCF1411B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318" y="1294184"/>
            <a:ext cx="3993775" cy="302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22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4"/>
          <p:cNvSpPr/>
          <p:nvPr/>
        </p:nvSpPr>
        <p:spPr>
          <a:xfrm>
            <a:off x="223172" y="1346945"/>
            <a:ext cx="87594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24"/>
          <p:cNvSpPr txBox="1">
            <a:spLocks noGrp="1"/>
          </p:cNvSpPr>
          <p:nvPr>
            <p:ph type="title"/>
          </p:nvPr>
        </p:nvSpPr>
        <p:spPr>
          <a:xfrm>
            <a:off x="1068925" y="3512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/>
              <a:t>Data </a:t>
            </a:r>
            <a:r>
              <a:rPr lang="pt-PT" dirty="0" err="1"/>
              <a:t>preprocessing</a:t>
            </a:r>
            <a:endParaRPr dirty="0"/>
          </a:p>
        </p:txBody>
      </p:sp>
      <p:pic>
        <p:nvPicPr>
          <p:cNvPr id="526" name="Google Shape;5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3275" y="1651745"/>
            <a:ext cx="249555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99;p20">
            <a:extLst>
              <a:ext uri="{FF2B5EF4-FFF2-40B4-BE49-F238E27FC236}">
                <a16:creationId xmlns:a16="http://schemas.microsoft.com/office/drawing/2014/main" id="{2B4F2F99-DD2C-4D25-BC1A-B85CE629DB0D}"/>
              </a:ext>
            </a:extLst>
          </p:cNvPr>
          <p:cNvSpPr/>
          <p:nvPr/>
        </p:nvSpPr>
        <p:spPr>
          <a:xfrm>
            <a:off x="223171" y="1346944"/>
            <a:ext cx="5538893" cy="251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Split of train dataset based on dates instead of a random split, because of the time dependences: 30% newest date as test database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Transform object feature to </a:t>
            </a:r>
            <a:r>
              <a:rPr lang="en-US" dirty="0" err="1">
                <a:solidFill>
                  <a:srgbClr val="001F5B"/>
                </a:solidFill>
                <a:latin typeface="Muli"/>
              </a:rPr>
              <a:t>datime</a:t>
            </a:r>
            <a:r>
              <a:rPr lang="en-US" dirty="0">
                <a:solidFill>
                  <a:srgbClr val="001F5B"/>
                </a:solidFill>
                <a:latin typeface="Muli"/>
              </a:rPr>
              <a:t> feature to be able to do calculations and create new features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Drop features that are irrelevant (one value (CANCELLED) or repeated information (</a:t>
            </a:r>
            <a:r>
              <a:rPr lang="en-US" dirty="0" err="1">
                <a:solidFill>
                  <a:srgbClr val="001F5B"/>
                </a:solidFill>
                <a:latin typeface="Muli"/>
              </a:rPr>
              <a:t>depature</a:t>
            </a:r>
            <a:r>
              <a:rPr lang="en-US" dirty="0">
                <a:solidFill>
                  <a:srgbClr val="001F5B"/>
                </a:solidFill>
                <a:latin typeface="Muli"/>
              </a:rPr>
              <a:t> and arrival IDs))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Treat features with high cardinality 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Create new features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1F5B"/>
                </a:solidFill>
                <a:latin typeface="Muli"/>
              </a:rPr>
              <a:t>Create a pipeline to test different models</a:t>
            </a:r>
          </a:p>
          <a:p>
            <a:pPr lvl="0" algn="just"/>
            <a:endParaRPr lang="en-US" dirty="0">
              <a:solidFill>
                <a:srgbClr val="001F5B"/>
              </a:solidFill>
              <a:latin typeface="Muli"/>
            </a:endParaRPr>
          </a:p>
          <a:p>
            <a:pPr lvl="0" algn="just"/>
            <a:endParaRPr lang="en-US" dirty="0">
              <a:solidFill>
                <a:srgbClr val="001F5B"/>
              </a:solidFill>
              <a:latin typeface="Mul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1B1D2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337</Words>
  <Application>Microsoft Office PowerPoint</Application>
  <PresentationFormat>Apresentação no Ecrã (16:9)</PresentationFormat>
  <Paragraphs>71</Paragraphs>
  <Slides>17</Slides>
  <Notes>17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dos diapositivos</vt:lpstr>
      </vt:variant>
      <vt:variant>
        <vt:i4>17</vt:i4>
      </vt:variant>
    </vt:vector>
  </HeadingPairs>
  <TitlesOfParts>
    <vt:vector size="24" baseType="lpstr">
      <vt:lpstr>Arial</vt:lpstr>
      <vt:lpstr>Muli</vt:lpstr>
      <vt:lpstr>Oswald</vt:lpstr>
      <vt:lpstr>Source Sans Pro</vt:lpstr>
      <vt:lpstr>Quince template</vt:lpstr>
      <vt:lpstr>Quince template</vt:lpstr>
      <vt:lpstr>Quince template</vt:lpstr>
      <vt:lpstr>Hackathon</vt:lpstr>
      <vt:lpstr>Team 10</vt:lpstr>
      <vt:lpstr>1. Problem description</vt:lpstr>
      <vt:lpstr>Problem description</vt:lpstr>
      <vt:lpstr>2. Workflow</vt:lpstr>
      <vt:lpstr>2.1 Data preparation</vt:lpstr>
      <vt:lpstr>EDA (exploratory data analysis)</vt:lpstr>
      <vt:lpstr>Correlation Matrix</vt:lpstr>
      <vt:lpstr>Data preprocessing</vt:lpstr>
      <vt:lpstr>2.2 Model selection</vt:lpstr>
      <vt:lpstr>Model selection</vt:lpstr>
      <vt:lpstr>2.3 Results and discussion</vt:lpstr>
      <vt:lpstr>Results and discussion</vt:lpstr>
      <vt:lpstr>3. Future Work</vt:lpstr>
      <vt:lpstr>Future work</vt:lpstr>
      <vt:lpstr>The End!</vt:lpstr>
      <vt:lpstr>Pun!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</dc:title>
  <cp:lastModifiedBy>Closer</cp:lastModifiedBy>
  <cp:revision>13</cp:revision>
  <dcterms:modified xsi:type="dcterms:W3CDTF">2020-08-02T15:59:51Z</dcterms:modified>
</cp:coreProperties>
</file>